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08" r:id="rId3"/>
    <p:sldId id="295" r:id="rId4"/>
    <p:sldId id="347" r:id="rId5"/>
    <p:sldId id="354" r:id="rId6"/>
    <p:sldId id="349" r:id="rId7"/>
    <p:sldId id="310" r:id="rId8"/>
    <p:sldId id="350" r:id="rId9"/>
    <p:sldId id="353" r:id="rId10"/>
    <p:sldId id="284" r:id="rId11"/>
    <p:sldId id="328" r:id="rId12"/>
    <p:sldId id="352" r:id="rId13"/>
    <p:sldId id="307" r:id="rId14"/>
  </p:sldIdLst>
  <p:sldSz cx="12192000" cy="6858000"/>
  <p:notesSz cx="6858000" cy="9144000"/>
  <p:embeddedFontLst>
    <p:embeddedFont>
      <p:font typeface="Agency FB" panose="020B0503020202020204" pitchFamily="34" charset="77"/>
      <p:regular r:id="rId16"/>
      <p:bold r:id="rId17"/>
    </p:embeddedFont>
    <p:embeddedFont>
      <p:font typeface="Cambria Math" panose="02040503050406030204" pitchFamily="18" charset="0"/>
      <p:regular r:id="rId18"/>
    </p:embeddedFont>
    <p:embeddedFont>
      <p:font typeface="Mistral" panose="03090702030407020403" pitchFamily="66" charset="0"/>
      <p:regular r:id="rId19"/>
    </p:embeddedFont>
    <p:embeddedFont>
      <p:font typeface="Quattrocento Sans" panose="020B0502050000020003" pitchFamily="34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5" autoAdjust="0"/>
    <p:restoredTop sz="93557" autoAdjust="0"/>
  </p:normalViewPr>
  <p:slideViewPr>
    <p:cSldViewPr snapToGrid="0">
      <p:cViewPr varScale="1">
        <p:scale>
          <a:sx n="89" d="100"/>
          <a:sy n="89" d="100"/>
        </p:scale>
        <p:origin x="81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dLbl>
              <c:idx val="0"/>
              <c:layout>
                <c:manualLayout>
                  <c:x val="-0.2180869165746592"/>
                  <c:y val="-0.1018346389917462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1-B941-8A7D-DD76265629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Incremento de la de manda de alimentos</a:t>
          </a: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Agricultura intensive y extensiva</a:t>
          </a: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 custT="1"/>
      <dgm:spPr>
        <a:effectLst>
          <a:glow rad="127000">
            <a:schemeClr val="bg1"/>
          </a:glow>
        </a:effectLst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demanda de agua</a:t>
          </a: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degradación del suelo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Baja productividad</a:t>
          </a: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ScaleX="120505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 custScaleX="124179" custRadScaleRad="100329" custRadScaleInc="-14077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863862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Incremento de la de manda de alimentos</a:t>
          </a:r>
        </a:p>
      </dsp:txBody>
      <dsp:txXfrm>
        <a:off x="3863862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706256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Agricultura intensive y extensiva</a:t>
          </a:r>
        </a:p>
      </dsp:txBody>
      <dsp:txXfrm>
        <a:off x="4706256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582923" y="3756"/>
          <a:ext cx="5226849" cy="5226849"/>
        </a:xfrm>
        <a:prstGeom prst="circularArrow">
          <a:avLst>
            <a:gd name="adj1" fmla="val 5201"/>
            <a:gd name="adj2" fmla="val 335988"/>
            <a:gd name="adj3" fmla="val 3665240"/>
            <a:gd name="adj4" fmla="val 2249916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434047" y="4236986"/>
          <a:ext cx="1680014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demanda de agua</a:t>
          </a:r>
        </a:p>
      </dsp:txBody>
      <dsp:txXfrm>
        <a:off x="2434047" y="4236986"/>
        <a:ext cx="1680014" cy="1394144"/>
      </dsp:txXfrm>
    </dsp:sp>
    <dsp:sp modelId="{C89009E6-5142-4F6F-9D69-B5E6C9A3D50B}">
      <dsp:nvSpPr>
        <dsp:cNvPr id="0" name=""/>
        <dsp:cNvSpPr/>
      </dsp:nvSpPr>
      <dsp:spPr>
        <a:xfrm>
          <a:off x="571412" y="-1472"/>
          <a:ext cx="5226849" cy="5226849"/>
        </a:xfrm>
        <a:prstGeom prst="circularArrow">
          <a:avLst>
            <a:gd name="adj1" fmla="val 5201"/>
            <a:gd name="adj2" fmla="val 335988"/>
            <a:gd name="adj3" fmla="val 7950596"/>
            <a:gd name="adj4" fmla="val 6533457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165837" y="2766159"/>
          <a:ext cx="173123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Alta degradación del suelo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65837" y="2766159"/>
        <a:ext cx="1731234" cy="1394144"/>
      </dsp:txXfrm>
    </dsp:sp>
    <dsp:sp modelId="{97D02272-EEB0-4F57-9066-CE38212FA212}">
      <dsp:nvSpPr>
        <dsp:cNvPr id="0" name=""/>
        <dsp:cNvSpPr/>
      </dsp:nvSpPr>
      <dsp:spPr>
        <a:xfrm>
          <a:off x="577572" y="13354"/>
          <a:ext cx="5226849" cy="5226849"/>
        </a:xfrm>
        <a:prstGeom prst="circularArrow">
          <a:avLst>
            <a:gd name="adj1" fmla="val 5201"/>
            <a:gd name="adj2" fmla="val 335988"/>
            <a:gd name="adj3" fmla="val 12317571"/>
            <a:gd name="adj4" fmla="val 10593247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137818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Baja productividad</a:t>
          </a:r>
        </a:p>
      </dsp:txBody>
      <dsp:txXfrm>
        <a:off x="1137818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84488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8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25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85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microsoft.com/office/2007/relationships/hdphoto" Target="../media/hdphoto9.wdp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99.png"/><Relationship Id="rId18" Type="http://schemas.openxmlformats.org/officeDocument/2006/relationships/image" Target="../media/image580.pn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12" Type="http://schemas.microsoft.com/office/2007/relationships/hdphoto" Target="../media/hdphoto10.wdp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6" Type="http://schemas.microsoft.com/office/2007/relationships/hdphoto" Target="../media/hdphoto12.wdp"/><Relationship Id="rId20" Type="http://schemas.openxmlformats.org/officeDocument/2006/relationships/image" Target="../media/image10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11" Type="http://schemas.openxmlformats.org/officeDocument/2006/relationships/image" Target="../media/image98.png"/><Relationship Id="rId5" Type="http://schemas.openxmlformats.org/officeDocument/2006/relationships/image" Target="../media/image92.jpeg"/><Relationship Id="rId15" Type="http://schemas.openxmlformats.org/officeDocument/2006/relationships/image" Target="../media/image100.png"/><Relationship Id="rId10" Type="http://schemas.openxmlformats.org/officeDocument/2006/relationships/image" Target="../media/image97.jpeg"/><Relationship Id="rId19" Type="http://schemas.openxmlformats.org/officeDocument/2006/relationships/image" Target="../media/image102.png"/><Relationship Id="rId4" Type="http://schemas.openxmlformats.org/officeDocument/2006/relationships/image" Target="../media/image91.jpeg"/><Relationship Id="rId9" Type="http://schemas.openxmlformats.org/officeDocument/2006/relationships/image" Target="../media/image96.jpeg"/><Relationship Id="rId1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microsoft.com/office/2007/relationships/hdphoto" Target="../media/hdphoto17.wdp"/><Relationship Id="rId3" Type="http://schemas.openxmlformats.org/officeDocument/2006/relationships/image" Target="../media/image104.png"/><Relationship Id="rId7" Type="http://schemas.microsoft.com/office/2007/relationships/hdphoto" Target="../media/hdphoto14.wdp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microsoft.com/office/2007/relationships/hdphoto" Target="../media/hdphoto16.wdp"/><Relationship Id="rId5" Type="http://schemas.microsoft.com/office/2007/relationships/hdphoto" Target="../media/hdphoto13.wdp"/><Relationship Id="rId15" Type="http://schemas.openxmlformats.org/officeDocument/2006/relationships/image" Target="../media/image111.png"/><Relationship Id="rId10" Type="http://schemas.openxmlformats.org/officeDocument/2006/relationships/image" Target="../media/image108.png"/><Relationship Id="rId4" Type="http://schemas.openxmlformats.org/officeDocument/2006/relationships/image" Target="../media/image105.png"/><Relationship Id="rId9" Type="http://schemas.microsoft.com/office/2007/relationships/hdphoto" Target="../media/hdphoto15.wdp"/><Relationship Id="rId1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emf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sv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16.png"/><Relationship Id="rId10" Type="http://schemas.openxmlformats.org/officeDocument/2006/relationships/image" Target="../media/image36.svg"/><Relationship Id="rId19" Type="http://schemas.openxmlformats.org/officeDocument/2006/relationships/image" Target="../media/image17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Relationship Id="rId2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5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7.svg"/><Relationship Id="rId10" Type="http://schemas.openxmlformats.org/officeDocument/2006/relationships/image" Target="../media/image49.png"/><Relationship Id="rId4" Type="http://schemas.openxmlformats.org/officeDocument/2006/relationships/image" Target="../media/image26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3" Type="http://schemas.openxmlformats.org/officeDocument/2006/relationships/image" Target="../media/image55.jpeg"/><Relationship Id="rId21" Type="http://schemas.openxmlformats.org/officeDocument/2006/relationships/image" Target="../media/image70.svg"/><Relationship Id="rId7" Type="http://schemas.openxmlformats.org/officeDocument/2006/relationships/image" Target="../media/image59.png"/><Relationship Id="rId12" Type="http://schemas.openxmlformats.org/officeDocument/2006/relationships/image" Target="../media/image64.jpeg"/><Relationship Id="rId17" Type="http://schemas.microsoft.com/office/2007/relationships/hdphoto" Target="../media/hdphoto5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5" Type="http://schemas.openxmlformats.org/officeDocument/2006/relationships/image" Target="../media/image67.jpeg"/><Relationship Id="rId23" Type="http://schemas.openxmlformats.org/officeDocument/2006/relationships/image" Target="../media/image72.png"/><Relationship Id="rId10" Type="http://schemas.openxmlformats.org/officeDocument/2006/relationships/image" Target="../media/image62.png"/><Relationship Id="rId19" Type="http://schemas.microsoft.com/office/2007/relationships/hdphoto" Target="../media/hdphoto6.wdp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6.svg"/><Relationship Id="rId2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chart" Target="../charts/chart1.xml"/><Relationship Id="rId7" Type="http://schemas.openxmlformats.org/officeDocument/2006/relationships/image" Target="../media/image76.png"/><Relationship Id="rId12" Type="http://schemas.openxmlformats.org/officeDocument/2006/relationships/image" Target="../media/image8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6"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31486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057299" y="2455420"/>
            <a:ext cx="1056381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 u="none" strike="noStrike" cap="none" spc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Tecnologías</a:t>
            </a:r>
            <a:r>
              <a:rPr lang="en-US" sz="36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 para un </a:t>
            </a:r>
            <a:r>
              <a:rPr lang="en-US" sz="3600" b="0" i="1" u="none" strike="noStrike" cap="none" spc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mañana</a:t>
            </a:r>
            <a:endParaRPr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Modelo de negocio</a:t>
              </a:r>
              <a:b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ES_tradnl" sz="2800" i="1">
                  <a:solidFill>
                    <a:srgbClr val="115E21"/>
                  </a:solidFill>
                  <a:latin typeface="Agency FB" panose="020B0503020202020204" pitchFamily="34" charset="0"/>
                </a:rPr>
                <a:t>MONETIZACIÓN</a:t>
              </a:r>
              <a:endParaRPr lang="es-ES_tradnl" sz="280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4EFB84FF-4329-AF29-B79A-81D8603602DB}"/>
              </a:ext>
            </a:extLst>
          </p:cNvPr>
          <p:cNvSpPr/>
          <p:nvPr/>
        </p:nvSpPr>
        <p:spPr>
          <a:xfrm>
            <a:off x="4237726" y="1069225"/>
            <a:ext cx="3719338" cy="1122549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32" name="Picture 8" descr="Ilustración de personaje masculino sonriente, tractor agrícola agricultor, agricultor de dibujos animados, niño, sombrero, vaquero png">
            <a:extLst>
              <a:ext uri="{FF2B5EF4-FFF2-40B4-BE49-F238E27FC236}">
                <a16:creationId xmlns:a16="http://schemas.microsoft.com/office/drawing/2014/main" id="{A0D6EE63-21AB-F55C-3FBF-7C24EE70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7" b="99756" l="10000" r="90000">
                        <a14:foregroundMark x1="46757" y1="6829" x2="46757" y2="6829"/>
                        <a14:foregroundMark x1="54865" y1="9024" x2="54865" y2="9024"/>
                        <a14:foregroundMark x1="52162" y1="6341" x2="52162" y2="6341"/>
                        <a14:foregroundMark x1="44865" y1="2927" x2="44865" y2="2927"/>
                        <a14:foregroundMark x1="50000" y1="35854" x2="50000" y2="35854"/>
                        <a14:foregroundMark x1="51081" y1="34634" x2="51081" y2="34634"/>
                        <a14:foregroundMark x1="45676" y1="34878" x2="45676" y2="34878"/>
                        <a14:foregroundMark x1="54324" y1="34634" x2="54324" y2="34634"/>
                        <a14:foregroundMark x1="58919" y1="91463" x2="58919" y2="91463"/>
                        <a14:foregroundMark x1="61351" y1="95366" x2="61351" y2="95366"/>
                        <a14:foregroundMark x1="61081" y1="91951" x2="61081" y2="91951"/>
                        <a14:foregroundMark x1="61081" y1="89268" x2="61081" y2="89268"/>
                        <a14:foregroundMark x1="45676" y1="96829" x2="45676" y2="96829"/>
                        <a14:foregroundMark x1="65405" y1="98780" x2="65405" y2="98780"/>
                        <a14:foregroundMark x1="40000" y1="99756" x2="40000" y2="99756"/>
                        <a14:foregroundMark x1="42703" y1="89268" x2="42703" y2="89268"/>
                        <a14:foregroundMark x1="42432" y1="88049" x2="42432" y2="8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2" y="2726633"/>
            <a:ext cx="2462904" cy="2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231BEDE-DC6C-E3B5-BD6E-69606DE1FCA9}"/>
              </a:ext>
            </a:extLst>
          </p:cNvPr>
          <p:cNvCxnSpPr>
            <a:cxnSpLocks/>
          </p:cNvCxnSpPr>
          <p:nvPr/>
        </p:nvCxnSpPr>
        <p:spPr>
          <a:xfrm flipH="1">
            <a:off x="6062602" y="2967829"/>
            <a:ext cx="667228" cy="255454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Dibujos Animados De Vendedor Vectores, Ilustraciones y Gráficos - 123RF">
            <a:extLst>
              <a:ext uri="{FF2B5EF4-FFF2-40B4-BE49-F238E27FC236}">
                <a16:creationId xmlns:a16="http://schemas.microsoft.com/office/drawing/2014/main" id="{C7A195F4-152B-C8B8-F5FC-8B40CEA9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00" b="86000" l="29556" r="70000">
                        <a14:foregroundMark x1="53333" y1="18667" x2="53333" y2="18667"/>
                        <a14:foregroundMark x1="55111" y1="14444" x2="55111" y2="14444"/>
                        <a14:foregroundMark x1="39556" y1="19333" x2="39556" y2="19333"/>
                        <a14:foregroundMark x1="40000" y1="16889" x2="40000" y2="16889"/>
                        <a14:foregroundMark x1="29556" y1="70000" x2="29556" y2="70000"/>
                        <a14:foregroundMark x1="68889" y1="33778" x2="68889" y2="33778"/>
                        <a14:foregroundMark x1="48444" y1="43333" x2="48444" y2="43333"/>
                        <a14:foregroundMark x1="47556" y1="41778" x2="47556" y2="41778"/>
                        <a14:foregroundMark x1="48667" y1="43333" x2="48667" y2="43333"/>
                        <a14:foregroundMark x1="53111" y1="41778" x2="53111" y2="41778"/>
                        <a14:foregroundMark x1="47111" y1="83778" x2="47111" y2="83778"/>
                        <a14:foregroundMark x1="59333" y1="86000" x2="59333" y2="86000"/>
                        <a14:foregroundMark x1="48889" y1="42444" x2="48889" y2="42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34" t="9314" r="24916" b="9314"/>
          <a:stretch/>
        </p:blipFill>
        <p:spPr bwMode="auto">
          <a:xfrm flipH="1">
            <a:off x="9918687" y="2655193"/>
            <a:ext cx="1746553" cy="294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C6BC314E-DAB5-85C3-CD3E-D71E9FB55E65}"/>
              </a:ext>
            </a:extLst>
          </p:cNvPr>
          <p:cNvSpPr txBox="1"/>
          <p:nvPr/>
        </p:nvSpPr>
        <p:spPr>
          <a:xfrm>
            <a:off x="2078320" y="2967830"/>
            <a:ext cx="36022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Venta de equipos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Venta de sensores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Suscripción anual</a:t>
            </a:r>
          </a:p>
          <a:p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Consultorias y Cursos</a:t>
            </a:r>
          </a:p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77"/>
              </a:rPr>
              <a:t>← Retorno de lnversión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31F55D6-872F-7C0E-AA70-E65606546385}"/>
              </a:ext>
            </a:extLst>
          </p:cNvPr>
          <p:cNvSpPr txBox="1"/>
          <p:nvPr/>
        </p:nvSpPr>
        <p:spPr>
          <a:xfrm>
            <a:off x="6886578" y="2967829"/>
            <a:ext cx="33321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Concesions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Programas de Government</a:t>
            </a:r>
          </a:p>
          <a:p>
            <a:pPr marL="498475" indent="-498475"/>
            <a:r>
              <a:rPr lang="es-MX" sz="3200" dirty="0">
                <a:solidFill>
                  <a:srgbClr val="FF0000"/>
                </a:solidFill>
                <a:latin typeface="Agency FB" panose="020B0503020202020204" pitchFamily="34" charset="77"/>
              </a:rPr>
              <a:t>→ Comunidades de productores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F16C2FB-8CF8-4F51-A4AC-BB3F4F686161}"/>
              </a:ext>
            </a:extLst>
          </p:cNvPr>
          <p:cNvSpPr txBox="1"/>
          <p:nvPr/>
        </p:nvSpPr>
        <p:spPr>
          <a:xfrm>
            <a:off x="2613980" y="5572747"/>
            <a:ext cx="820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421313" algn="l"/>
              </a:tabLst>
            </a:pP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B2C 	B2B </a:t>
            </a:r>
            <a:r>
              <a:rPr lang="es-MX" sz="28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&amp;</a:t>
            </a:r>
            <a:r>
              <a:rPr lang="es-MX" sz="4000" b="1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77"/>
              </a:rPr>
              <a:t> B2G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FFA458-DEAB-88D2-CC3B-CF42A9BD0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3091" y="1148869"/>
            <a:ext cx="3425817" cy="9632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17479821-981A-883F-7EF4-2B23F0FB0A97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27B4B129-DEE7-24F4-0A30-9EE786D9C438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 en la productividad</a:t>
              </a:r>
              <a:br>
                <a:rPr lang="es-ES_tradnl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ES_tradnl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ES_tradnl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4" name="Google Shape;125;p6">
              <a:extLst>
                <a:ext uri="{FF2B5EF4-FFF2-40B4-BE49-F238E27FC236}">
                  <a16:creationId xmlns:a16="http://schemas.microsoft.com/office/drawing/2014/main" id="{4A5EE36F-BFC2-FB59-AB82-46CB2BA68587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9C76E87-5795-D4A6-C1A5-220F21A36426}"/>
              </a:ext>
            </a:extLst>
          </p:cNvPr>
          <p:cNvGrpSpPr/>
          <p:nvPr/>
        </p:nvGrpSpPr>
        <p:grpSpPr>
          <a:xfrm>
            <a:off x="1523765" y="1186475"/>
            <a:ext cx="8889222" cy="5186168"/>
            <a:chOff x="1523765" y="1186475"/>
            <a:chExt cx="8889222" cy="5186168"/>
          </a:xfrm>
        </p:grpSpPr>
        <p:grpSp>
          <p:nvGrpSpPr>
            <p:cNvPr id="52" name="Grupo 51"/>
            <p:cNvGrpSpPr/>
            <p:nvPr/>
          </p:nvGrpSpPr>
          <p:grpSpPr>
            <a:xfrm>
              <a:off x="1523765" y="1186475"/>
              <a:ext cx="8889222" cy="5186168"/>
              <a:chOff x="2354608" y="444500"/>
              <a:chExt cx="11754784" cy="6858000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3"/>
              <a:srcRect b="10622"/>
              <a:stretch>
                <a:fillRect/>
              </a:stretch>
            </p:blipFill>
            <p:spPr>
              <a:xfrm>
                <a:off x="2354608" y="444500"/>
                <a:ext cx="11754784" cy="6858000"/>
              </a:xfrm>
              <a:prstGeom prst="rect">
                <a:avLst/>
              </a:prstGeom>
              <a:ln>
                <a:solidFill>
                  <a:srgbClr val="4A8522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96115" y="16454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1951" y="447403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7511" y="208411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6639" y="235111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3603" y="848333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3223" y="1115335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0" name="Imagen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2843" y="1342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2548" y="154625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5471" y="808708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9475" y="611754"/>
                <a:ext cx="534003" cy="534003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949" y="355090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7947" y="52931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7275" y="41177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4642" y="4036577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53614" y="4702660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0616" y="505502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2340" y="5375998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11804" y="4371544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71313" y="634603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15765" y="627281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5" name="Imagen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14541" y="6467092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431767" y="1798899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7" name="Imagen 46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08609" y="172216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164765" y="894901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955592" y="738986"/>
                <a:ext cx="534004" cy="534004"/>
              </a:xfrm>
              <a:prstGeom prst="rect">
                <a:avLst/>
              </a:prstGeom>
            </p:spPr>
          </p:pic>
          <p:pic>
            <p:nvPicPr>
              <p:cNvPr id="50" name="Imagen 49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872611" y="4058961"/>
                <a:ext cx="534004" cy="534004"/>
              </a:xfrm>
              <a:prstGeom prst="rect">
                <a:avLst/>
              </a:prstGeom>
            </p:spPr>
          </p:pic>
        </p:grp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565D859-99E0-B949-7C0F-1D12CB4056D1}"/>
                </a:ext>
              </a:extLst>
            </p:cNvPr>
            <p:cNvSpPr/>
            <p:nvPr/>
          </p:nvSpPr>
          <p:spPr>
            <a:xfrm>
              <a:off x="2669957" y="5356166"/>
              <a:ext cx="1237138" cy="69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5813602-4779-4CE2-F65F-D28436E3896E}"/>
                </a:ext>
              </a:extLst>
            </p:cNvPr>
            <p:cNvGrpSpPr/>
            <p:nvPr/>
          </p:nvGrpSpPr>
          <p:grpSpPr>
            <a:xfrm>
              <a:off x="1690438" y="5423162"/>
              <a:ext cx="1415670" cy="745441"/>
              <a:chOff x="1883181" y="4888863"/>
              <a:chExt cx="2143430" cy="1128653"/>
            </a:xfrm>
          </p:grpSpPr>
          <p:pic>
            <p:nvPicPr>
              <p:cNvPr id="1026" name="Picture 2" descr="Fideicomisos Instituidos en Relación con la Agricultura ...">
                <a:extLst>
                  <a:ext uri="{FF2B5EF4-FFF2-40B4-BE49-F238E27FC236}">
                    <a16:creationId xmlns:a16="http://schemas.microsoft.com/office/drawing/2014/main" id="{51FC468A-2AB1-C028-085F-E957721AF7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31" t="35331" r="28473" b="37320"/>
              <a:stretch/>
            </p:blipFill>
            <p:spPr bwMode="auto">
              <a:xfrm>
                <a:off x="1883181" y="5410391"/>
                <a:ext cx="1891075" cy="60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16676488-6E59-F139-6432-9CF08E3B7893}"/>
                  </a:ext>
                </a:extLst>
              </p:cNvPr>
              <p:cNvSpPr txBox="1"/>
              <p:nvPr/>
            </p:nvSpPr>
            <p:spPr>
              <a:xfrm>
                <a:off x="1893543" y="4888863"/>
                <a:ext cx="2133068" cy="605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MX" sz="2000" dirty="0">
                    <a:solidFill>
                      <a:schemeClr val="accent5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Potenciado por</a:t>
                </a:r>
              </a:p>
            </p:txBody>
          </p:sp>
        </p:grp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CCC6AEF-6B67-0928-FFAB-B80C9610524B}"/>
                </a:ext>
              </a:extLst>
            </p:cNvPr>
            <p:cNvSpPr/>
            <p:nvPr/>
          </p:nvSpPr>
          <p:spPr>
            <a:xfrm>
              <a:off x="7576934" y="3714910"/>
              <a:ext cx="1724229" cy="249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C2EBB594-6395-6980-2FC1-A0B0C5282888}"/>
              </a:ext>
            </a:extLst>
          </p:cNvPr>
          <p:cNvGrpSpPr/>
          <p:nvPr/>
        </p:nvGrpSpPr>
        <p:grpSpPr>
          <a:xfrm>
            <a:off x="616590" y="1370482"/>
            <a:ext cx="6370833" cy="5284062"/>
            <a:chOff x="616590" y="1370482"/>
            <a:chExt cx="6370833" cy="5284062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4731168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764571" y="1439018"/>
              <a:ext cx="1512184" cy="1533824"/>
              <a:chOff x="9971" y="1665"/>
              <a:chExt cx="2976" cy="3475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2976" cy="3475"/>
                <a:chOff x="754" y="4464"/>
                <a:chExt cx="1522" cy="3475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6496"/>
                  <a:ext cx="1522" cy="125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5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AHORRO FERTILIZANTES</a:t>
                  </a:r>
                  <a:endParaRPr lang="es-MX" sz="15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534" y="2006"/>
                <a:ext cx="1752" cy="175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sym typeface="Quattrocento Sans"/>
                    </a:rPr>
                    <a:t>AHORRO DE AGUA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7" name="Google Shape;70;p2"/>
            <p:cNvSpPr txBox="1"/>
            <p:nvPr/>
          </p:nvSpPr>
          <p:spPr>
            <a:xfrm>
              <a:off x="2503270" y="4269776"/>
              <a:ext cx="3509623" cy="58473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Ahorro de agua</a:t>
              </a:r>
              <a:endParaRPr lang="es-MX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6C01BB99-429C-C245-90B8-E85A80505259}"/>
                </a:ext>
              </a:extLst>
            </p:cNvPr>
            <p:cNvGrpSpPr/>
            <p:nvPr/>
          </p:nvGrpSpPr>
          <p:grpSpPr>
            <a:xfrm>
              <a:off x="5407301" y="1432065"/>
              <a:ext cx="1512313" cy="1533824"/>
              <a:chOff x="5707113" y="1410485"/>
              <a:chExt cx="1512313" cy="1533824"/>
            </a:xfrm>
          </p:grpSpPr>
          <p:grpSp>
            <p:nvGrpSpPr>
              <p:cNvPr id="32" name="Google Shape;306;p14">
                <a:extLst>
                  <a:ext uri="{FF2B5EF4-FFF2-40B4-BE49-F238E27FC236}">
                    <a16:creationId xmlns:a16="http://schemas.microsoft.com/office/drawing/2014/main" id="{A3E6ACF7-F078-AB9E-1058-7F3992EB11E9}"/>
                  </a:ext>
                </a:extLst>
              </p:cNvPr>
              <p:cNvGrpSpPr/>
              <p:nvPr/>
            </p:nvGrpSpPr>
            <p:grpSpPr>
              <a:xfrm>
                <a:off x="5707113" y="1410485"/>
                <a:ext cx="1512313" cy="1533824"/>
                <a:chOff x="754" y="4464"/>
                <a:chExt cx="1522" cy="3475"/>
              </a:xfrm>
            </p:grpSpPr>
            <p:sp>
              <p:nvSpPr>
                <p:cNvPr id="34" name="Google Shape;307;p14">
                  <a:extLst>
                    <a:ext uri="{FF2B5EF4-FFF2-40B4-BE49-F238E27FC236}">
                      <a16:creationId xmlns:a16="http://schemas.microsoft.com/office/drawing/2014/main" id="{0DB9DD19-576F-868B-FB60-E0231C55CD0D}"/>
                    </a:ext>
                  </a:extLst>
                </p:cNvPr>
                <p:cNvSpPr/>
                <p:nvPr/>
              </p:nvSpPr>
              <p:spPr>
                <a:xfrm>
                  <a:off x="754" y="4464"/>
                  <a:ext cx="1522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5" name="Google Shape;308;p14">
                  <a:extLst>
                    <a:ext uri="{FF2B5EF4-FFF2-40B4-BE49-F238E27FC236}">
                      <a16:creationId xmlns:a16="http://schemas.microsoft.com/office/drawing/2014/main" id="{5BD539FE-2696-5813-CA69-85A2E04C56EC}"/>
                    </a:ext>
                  </a:extLst>
                </p:cNvPr>
                <p:cNvSpPr txBox="1"/>
                <p:nvPr/>
              </p:nvSpPr>
              <p:spPr>
                <a:xfrm>
                  <a:off x="754" y="6496"/>
                  <a:ext cx="1522" cy="132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6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PRODUCCIO-NES LIMPIAS</a:t>
                  </a:r>
                  <a:endParaRPr lang="es-MX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6" name="Google Shape;112;p5">
                <a:extLst>
                  <a:ext uri="{FF2B5EF4-FFF2-40B4-BE49-F238E27FC236}">
                    <a16:creationId xmlns:a16="http://schemas.microsoft.com/office/drawing/2014/main" id="{A73333FF-F5A4-D6D2-01B9-168F2E30AB92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biLevel thresh="25000"/>
              </a:blip>
              <a:srcRect/>
              <a:stretch/>
            </p:blipFill>
            <p:spPr>
              <a:xfrm>
                <a:off x="6124818" y="1618246"/>
                <a:ext cx="672741" cy="67274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Google Shape;70;p2">
                  <a:extLst>
                    <a:ext uri="{FF2B5EF4-FFF2-40B4-BE49-F238E27FC236}">
                      <a16:creationId xmlns:a16="http://schemas.microsoft.com/office/drawing/2014/main" id="{940E9CF7-255E-915D-7A8E-F488E7CD1229}"/>
                    </a:ext>
                  </a:extLst>
                </p:cNvPr>
                <p:cNvSpPr txBox="1"/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es-MX" sz="96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Quattrocento Sans" panose="020B0502050000020003"/>
                          <a:sym typeface="Quattrocento Sans" panose="020B0502050000020003"/>
                        </a:rPr>
                        <m:t>≈</m:t>
                      </m:r>
                    </m:oMath>
                  </a14:m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9 Bm</a:t>
                  </a:r>
                  <a:r>
                    <a:rPr lang="es-MX" sz="8000" b="1" baseline="30000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3</a:t>
                  </a:r>
                  <a:r>
                    <a:rPr lang="es-MX" sz="96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ea typeface="Quattrocento Sans" panose="020B0502050000020003"/>
                      <a:cs typeface="Quattrocento Sans" panose="020B0502050000020003"/>
                      <a:sym typeface="Quattrocento Sans" panose="020B0502050000020003"/>
                    </a:rPr>
                    <a:t>/año</a:t>
                  </a:r>
                  <a:endParaRPr lang="es-MX" sz="240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endParaRPr>
                </a:p>
              </p:txBody>
            </p:sp>
          </mc:Choice>
          <mc:Fallback xmlns="">
            <p:sp>
              <p:nvSpPr>
                <p:cNvPr id="24" name="Google Shape;70;p2">
                  <a:extLst>
                    <a:ext uri="{FF2B5EF4-FFF2-40B4-BE49-F238E27FC236}">
                      <a16:creationId xmlns:a16="http://schemas.microsoft.com/office/drawing/2014/main" id="{940E9CF7-255E-915D-7A8E-F488E7CD12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90" y="2965889"/>
                  <a:ext cx="6298657" cy="15696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s-MX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" name="Gráfico 27" descr="Users contorno">
              <a:extLst>
                <a:ext uri="{FF2B5EF4-FFF2-40B4-BE49-F238E27FC236}">
                  <a16:creationId xmlns:a16="http://schemas.microsoft.com/office/drawing/2014/main" id="{C27DA5E7-0EBA-32F8-7323-3D32D9BA8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6179" y="4705843"/>
              <a:ext cx="1809255" cy="1948701"/>
            </a:xfrm>
            <a:prstGeom prst="rect">
              <a:avLst/>
            </a:prstGeom>
          </p:spPr>
        </p:pic>
        <p:sp>
          <p:nvSpPr>
            <p:cNvPr id="29" name="Google Shape;70;p2">
              <a:extLst>
                <a:ext uri="{FF2B5EF4-FFF2-40B4-BE49-F238E27FC236}">
                  <a16:creationId xmlns:a16="http://schemas.microsoft.com/office/drawing/2014/main" id="{3F64C215-3944-7D9C-76E3-93C40A5C3796}"/>
                </a:ext>
              </a:extLst>
            </p:cNvPr>
            <p:cNvSpPr txBox="1"/>
            <p:nvPr/>
          </p:nvSpPr>
          <p:spPr>
            <a:xfrm>
              <a:off x="2374884" y="4926160"/>
              <a:ext cx="4612539" cy="150806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8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+ 6 meses de agua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129’000’000 personas</a:t>
              </a:r>
            </a:p>
          </p:txBody>
        </p:sp>
      </p:grpSp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880631C8-FF78-6DF5-F086-7CE9AC1CBBFE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D5D63698-41E1-1479-E17B-C65B454A3032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 en la productividad</a:t>
              </a:r>
              <a:br>
                <a:rPr lang="es-ES_tradnl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ES_tradnl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ES_tradnl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FCAF4F70-8D3E-4E35-2D21-4ABFE8377B46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2996" y="1272890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2A4FE4D-8D7A-CF0D-96F6-6307A759DE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9690" y="1"/>
            <a:ext cx="4146165" cy="11658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236581" y="611704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67393806"/>
                </p:ext>
              </p:extLst>
            </p:nvPr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3638F31C-0002-B1CE-2FC0-4F7DDEFBABC9}"/>
              </a:ext>
            </a:extLst>
          </p:cNvPr>
          <p:cNvGrpSpPr/>
          <p:nvPr/>
        </p:nvGrpSpPr>
        <p:grpSpPr>
          <a:xfrm>
            <a:off x="7165804" y="677417"/>
            <a:ext cx="4431581" cy="3365813"/>
            <a:chOff x="7165804" y="677417"/>
            <a:chExt cx="4431581" cy="3365813"/>
          </a:xfrm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8729970" y="2098902"/>
              <a:ext cx="2698865" cy="15696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7294899" y="2398870"/>
              <a:ext cx="1430757" cy="14948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8587860" y="3273829"/>
              <a:ext cx="3009525" cy="76940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se desperdicia</a:t>
              </a: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7165804" y="677417"/>
              <a:ext cx="4431581" cy="1138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La agricultura consume un </a:t>
              </a:r>
              <a:r>
                <a:rPr lang="es-MX" sz="3600" b="1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80%</a:t>
              </a:r>
              <a:r>
                <a:rPr lang="es-MX" sz="32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0"/>
                  <a:sym typeface="Quattrocento Sans" panose="020B0502050000020003"/>
                </a:rPr>
                <a:t> del agua potable, pero más del</a:t>
              </a:r>
              <a:endParaRPr lang="es-MX" sz="1800" dirty="0">
                <a:solidFill>
                  <a:schemeClr val="accent6">
                    <a:lumMod val="50000"/>
                  </a:schemeClr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" name="Google Shape;70;p2">
            <a:extLst>
              <a:ext uri="{FF2B5EF4-FFF2-40B4-BE49-F238E27FC236}">
                <a16:creationId xmlns:a16="http://schemas.microsoft.com/office/drawing/2014/main" id="{B61B0B57-A105-47F0-A38C-523394A3F437}"/>
              </a:ext>
            </a:extLst>
          </p:cNvPr>
          <p:cNvSpPr txBox="1"/>
          <p:nvPr/>
        </p:nvSpPr>
        <p:spPr>
          <a:xfrm>
            <a:off x="5931954" y="4553811"/>
            <a:ext cx="6260046" cy="15696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14.6 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Bm</a:t>
            </a:r>
            <a:r>
              <a:rPr lang="es-MX" sz="8000" b="1" baseline="30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3</a:t>
            </a:r>
            <a:r>
              <a:rPr lang="es-MX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/año</a:t>
            </a:r>
            <a:endParaRPr lang="es-MX" sz="2400" dirty="0">
              <a:solidFill>
                <a:srgbClr val="C00000"/>
              </a:solidFill>
              <a:latin typeface="Agency FB" panose="020B0503020202020204" pitchFamily="34" charset="0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1140599" y="423969"/>
            <a:ext cx="9910801" cy="2895519"/>
            <a:chOff x="1140599" y="509697"/>
            <a:chExt cx="9910801" cy="2895519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ES_tradnl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   	creemos que es posible producir más sin excesos en el consume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s-ES_tradnl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Producto simple,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ES_tradnl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de todos los sistemas de riego desde la palma de la mano.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3594" y="509697"/>
              <a:ext cx="2999492" cy="798645"/>
            </a:xfrm>
            <a:prstGeom prst="rect">
              <a:avLst/>
            </a:prstGeom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214D1F8-DF36-D30E-C8F1-8E31108324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34370"/>
          <a:stretch/>
        </p:blipFill>
        <p:spPr>
          <a:xfrm>
            <a:off x="5100638" y="3001463"/>
            <a:ext cx="7198540" cy="3654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702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B93639F-65F7-04EA-B63F-1EB10E083164}"/>
              </a:ext>
            </a:extLst>
          </p:cNvPr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>
              <a:extLst>
                <a:ext uri="{FF2B5EF4-FFF2-40B4-BE49-F238E27FC236}">
                  <a16:creationId xmlns:a16="http://schemas.microsoft.com/office/drawing/2014/main" id="{1FC94CEC-CB72-2963-C42D-034999F8DC1E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MODULAR TECHNOLOGICAL SOLUTION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>
              <a:extLst>
                <a:ext uri="{FF2B5EF4-FFF2-40B4-BE49-F238E27FC236}">
                  <a16:creationId xmlns:a16="http://schemas.microsoft.com/office/drawing/2014/main" id="{3A03BC39-E866-7645-91BE-8F8FBE8968B9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5FE332F-B618-C040-E6C2-85FEA3B57990}"/>
              </a:ext>
            </a:extLst>
          </p:cNvPr>
          <p:cNvGrpSpPr/>
          <p:nvPr/>
        </p:nvGrpSpPr>
        <p:grpSpPr>
          <a:xfrm>
            <a:off x="188233" y="958174"/>
            <a:ext cx="11846600" cy="4073006"/>
            <a:chOff x="188233" y="958174"/>
            <a:chExt cx="11846600" cy="4073006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481F45D1-81FB-F380-B7FD-905AE6F78DAF}"/>
                </a:ext>
              </a:extLst>
            </p:cNvPr>
            <p:cNvGrpSpPr/>
            <p:nvPr/>
          </p:nvGrpSpPr>
          <p:grpSpPr>
            <a:xfrm>
              <a:off x="188233" y="1554288"/>
              <a:ext cx="11846600" cy="3476892"/>
              <a:chOff x="345400" y="1125658"/>
              <a:chExt cx="11846600" cy="3476892"/>
            </a:xfrm>
          </p:grpSpPr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31F26DDA-E083-5A12-2118-1A1C4D797C5A}"/>
                  </a:ext>
                </a:extLst>
              </p:cNvPr>
              <p:cNvGrpSpPr/>
              <p:nvPr/>
            </p:nvGrpSpPr>
            <p:grpSpPr>
              <a:xfrm>
                <a:off x="345400" y="3455926"/>
                <a:ext cx="11846600" cy="659661"/>
                <a:chOff x="236950" y="4478858"/>
                <a:chExt cx="11846600" cy="659661"/>
              </a:xfr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grpSpPr>
            <p:sp>
              <p:nvSpPr>
                <p:cNvPr id="14" name="Cheurón 13">
                  <a:extLst>
                    <a:ext uri="{FF2B5EF4-FFF2-40B4-BE49-F238E27FC236}">
                      <a16:creationId xmlns:a16="http://schemas.microsoft.com/office/drawing/2014/main" id="{85049F5D-74D9-075B-5FFC-B1D3B5B800B3}"/>
                    </a:ext>
                  </a:extLst>
                </p:cNvPr>
                <p:cNvSpPr/>
                <p:nvPr/>
              </p:nvSpPr>
              <p:spPr>
                <a:xfrm>
                  <a:off x="236950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heurón 15">
                  <a:extLst>
                    <a:ext uri="{FF2B5EF4-FFF2-40B4-BE49-F238E27FC236}">
                      <a16:creationId xmlns:a16="http://schemas.microsoft.com/office/drawing/2014/main" id="{0CEB884A-1579-1E5B-4A30-4EDDB1854FC8}"/>
                    </a:ext>
                  </a:extLst>
                </p:cNvPr>
                <p:cNvSpPr/>
                <p:nvPr/>
              </p:nvSpPr>
              <p:spPr>
                <a:xfrm>
                  <a:off x="2559076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Cheurón 16">
                  <a:extLst>
                    <a:ext uri="{FF2B5EF4-FFF2-40B4-BE49-F238E27FC236}">
                      <a16:creationId xmlns:a16="http://schemas.microsoft.com/office/drawing/2014/main" id="{9DC83FBE-8434-7704-1F15-2D6F4474B1DF}"/>
                    </a:ext>
                  </a:extLst>
                </p:cNvPr>
                <p:cNvSpPr/>
                <p:nvPr/>
              </p:nvSpPr>
              <p:spPr>
                <a:xfrm>
                  <a:off x="4881202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Cheurón 23">
                  <a:extLst>
                    <a:ext uri="{FF2B5EF4-FFF2-40B4-BE49-F238E27FC236}">
                      <a16:creationId xmlns:a16="http://schemas.microsoft.com/office/drawing/2014/main" id="{66A7D1C0-5C10-98D4-DDB6-B43013E954C9}"/>
                    </a:ext>
                  </a:extLst>
                </p:cNvPr>
                <p:cNvSpPr/>
                <p:nvPr/>
              </p:nvSpPr>
              <p:spPr>
                <a:xfrm>
                  <a:off x="7203328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Cheurón 24">
                  <a:extLst>
                    <a:ext uri="{FF2B5EF4-FFF2-40B4-BE49-F238E27FC236}">
                      <a16:creationId xmlns:a16="http://schemas.microsoft.com/office/drawing/2014/main" id="{378E8672-0650-0FA1-3E2A-467A7EEAB463}"/>
                    </a:ext>
                  </a:extLst>
                </p:cNvPr>
                <p:cNvSpPr/>
                <p:nvPr/>
              </p:nvSpPr>
              <p:spPr>
                <a:xfrm>
                  <a:off x="9525455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Grupo 4"/>
              <p:cNvGrpSpPr/>
              <p:nvPr/>
            </p:nvGrpSpPr>
            <p:grpSpPr>
              <a:xfrm rot="970975">
                <a:off x="7901203" y="3086638"/>
                <a:ext cx="1262439" cy="1208898"/>
                <a:chOff x="1616731" y="1472725"/>
                <a:chExt cx="4950705" cy="4740744"/>
              </a:xfrm>
            </p:grpSpPr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907819">
                  <a:off x="4298988" y="1598950"/>
                  <a:ext cx="2268448" cy="4612295"/>
                </a:xfrm>
                <a:prstGeom prst="rect">
                  <a:avLst/>
                </a:prstGeom>
              </p:spPr>
            </p:pic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8055" y="1472725"/>
                  <a:ext cx="2213138" cy="4621499"/>
                </a:xfrm>
                <a:prstGeom prst="rect">
                  <a:avLst/>
                </a:prstGeom>
              </p:spPr>
            </p:pic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20619050">
                  <a:off x="1616731" y="1603777"/>
                  <a:ext cx="2231914" cy="460969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1" name="Grupo 10"/>
              <p:cNvGrpSpPr/>
              <p:nvPr/>
            </p:nvGrpSpPr>
            <p:grpSpPr>
              <a:xfrm>
                <a:off x="5452223" y="2755019"/>
                <a:ext cx="1629423" cy="1807446"/>
                <a:chOff x="784347" y="1465766"/>
                <a:chExt cx="2253384" cy="2499579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84347" y="1465766"/>
                  <a:ext cx="2253384" cy="2499579"/>
                  <a:chOff x="259793" y="828412"/>
                  <a:chExt cx="5260163" cy="5834865"/>
                </a:xfrm>
              </p:grpSpPr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 rotWithShape="1">
                  <a:blip r:embed="rId6" cstate="screen"/>
                  <a:srcRect t="51614" r="49213"/>
                  <a:stretch>
                    <a:fillRect/>
                  </a:stretch>
                </p:blipFill>
                <p:spPr>
                  <a:xfrm>
                    <a:off x="259793" y="4435679"/>
                    <a:ext cx="5260163" cy="2227598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6" cstate="screen"/>
                  <a:srcRect l="50633" t="12412" r="7503" b="9100"/>
                  <a:stretch>
                    <a:fillRect/>
                  </a:stretch>
                </p:blipFill>
                <p:spPr>
                  <a:xfrm>
                    <a:off x="957348" y="828412"/>
                    <a:ext cx="4328719" cy="36072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5539" t="19415" r="20866" b="25042"/>
                <a:stretch>
                  <a:fillRect/>
                </a:stretch>
              </p:blipFill>
              <p:spPr>
                <a:xfrm rot="20582757">
                  <a:off x="861807" y="2986590"/>
                  <a:ext cx="748361" cy="642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56526218-C708-8590-1E8B-A4DE1A38B1BD}"/>
                  </a:ext>
                </a:extLst>
              </p:cNvPr>
              <p:cNvGrpSpPr/>
              <p:nvPr/>
            </p:nvGrpSpPr>
            <p:grpSpPr>
              <a:xfrm>
                <a:off x="3307150" y="3180940"/>
                <a:ext cx="1301392" cy="1190403"/>
                <a:chOff x="1472390" y="2158244"/>
                <a:chExt cx="1592704" cy="1456873"/>
              </a:xfrm>
            </p:grpSpPr>
            <p:pic>
              <p:nvPicPr>
                <p:cNvPr id="19" name="Imagen 18">
                  <a:extLst>
                    <a:ext uri="{FF2B5EF4-FFF2-40B4-BE49-F238E27FC236}">
                      <a16:creationId xmlns:a16="http://schemas.microsoft.com/office/drawing/2014/main" id="{4D05F904-E6AD-BBC9-1F4D-44F51B889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/>
                <a:srcRect/>
                <a:stretch>
                  <a:fillRect/>
                </a:stretch>
              </p:blipFill>
              <p:spPr>
                <a:xfrm rot="1424126">
                  <a:off x="1472390" y="2526715"/>
                  <a:ext cx="1065864" cy="936792"/>
                </a:xfrm>
                <a:prstGeom prst="rect">
                  <a:avLst/>
                </a:prstGeom>
              </p:spPr>
            </p:pic>
            <p:pic>
              <p:nvPicPr>
                <p:cNvPr id="21" name="Imagen 20">
                  <a:extLst>
                    <a:ext uri="{FF2B5EF4-FFF2-40B4-BE49-F238E27FC236}">
                      <a16:creationId xmlns:a16="http://schemas.microsoft.com/office/drawing/2014/main" id="{9CFD74DB-1D1B-0D5D-C905-B7545C83F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/>
                <a:srcRect/>
                <a:stretch>
                  <a:fillRect/>
                </a:stretch>
              </p:blipFill>
              <p:spPr>
                <a:xfrm>
                  <a:off x="1808972" y="2158244"/>
                  <a:ext cx="1006272" cy="983810"/>
                </a:xfrm>
                <a:prstGeom prst="rect">
                  <a:avLst/>
                </a:prstGeom>
              </p:spPr>
            </p:pic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4B3C2BAF-C17C-4556-0F71-58F4FA437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39560"/>
                <a:stretch/>
              </p:blipFill>
              <p:spPr>
                <a:xfrm rot="785107">
                  <a:off x="2609999" y="2339035"/>
                  <a:ext cx="455095" cy="127608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344337E6-4FBD-31CE-C311-4625327E01C1}"/>
                  </a:ext>
                </a:extLst>
              </p:cNvPr>
              <p:cNvGrpSpPr/>
              <p:nvPr/>
            </p:nvGrpSpPr>
            <p:grpSpPr>
              <a:xfrm>
                <a:off x="3785647" y="1125658"/>
                <a:ext cx="2582659" cy="1264080"/>
                <a:chOff x="4942226" y="393381"/>
                <a:chExt cx="2582659" cy="1264080"/>
              </a:xfrm>
            </p:grpSpPr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04496599-EBCB-7922-9A64-6506739AA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hq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4942226" y="393381"/>
                  <a:ext cx="2582659" cy="1264080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12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806982"/>
                  <a:ext cx="769417" cy="711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06CCAA3-A61E-F6FC-0DC2-B022D63361A1}"/>
                    </a:ext>
                  </a:extLst>
                </p:cNvPr>
                <p:cNvSpPr txBox="1"/>
                <p:nvPr/>
              </p:nvSpPr>
              <p:spPr>
                <a:xfrm>
                  <a:off x="5408275" y="512407"/>
                  <a:ext cx="59182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IA</a:t>
                  </a: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6711A333-1554-138A-633F-A7F8D33025B4}"/>
                    </a:ext>
                  </a:extLst>
                </p:cNvPr>
                <p:cNvSpPr txBox="1"/>
                <p:nvPr/>
              </p:nvSpPr>
              <p:spPr>
                <a:xfrm>
                  <a:off x="5133772" y="1053997"/>
                  <a:ext cx="115768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2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Asistido</a:t>
                  </a:r>
                  <a:endPara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pic>
            <p:nvPicPr>
              <p:cNvPr id="1026" name="Picture 2" descr="Icono de Capacitación SBTS2018 Outline">
                <a:extLst>
                  <a:ext uri="{FF2B5EF4-FFF2-40B4-BE49-F238E27FC236}">
                    <a16:creationId xmlns:a16="http://schemas.microsoft.com/office/drawing/2014/main" id="{2215338E-6B82-09E9-D2F1-1A796155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6084" y="3159788"/>
                <a:ext cx="1091739" cy="109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2" name="Grupo 1041">
                <a:extLst>
                  <a:ext uri="{FF2B5EF4-FFF2-40B4-BE49-F238E27FC236}">
                    <a16:creationId xmlns:a16="http://schemas.microsoft.com/office/drawing/2014/main" id="{8970322E-0951-BBA4-AE0B-88FF350C66B9}"/>
                  </a:ext>
                </a:extLst>
              </p:cNvPr>
              <p:cNvGrpSpPr/>
              <p:nvPr/>
            </p:nvGrpSpPr>
            <p:grpSpPr>
              <a:xfrm rot="21259400">
                <a:off x="454044" y="2779521"/>
                <a:ext cx="1856802" cy="1823029"/>
                <a:chOff x="2477303" y="3574940"/>
                <a:chExt cx="1926483" cy="1891442"/>
              </a:xfrm>
            </p:grpSpPr>
            <p:pic>
              <p:nvPicPr>
                <p:cNvPr id="1038" name="Imagen 1037">
                  <a:extLst>
                    <a:ext uri="{FF2B5EF4-FFF2-40B4-BE49-F238E27FC236}">
                      <a16:creationId xmlns:a16="http://schemas.microsoft.com/office/drawing/2014/main" id="{181184E5-1C31-C863-629F-0DCCDA222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2251594">
                  <a:off x="3496222" y="4254154"/>
                  <a:ext cx="907564" cy="1212228"/>
                </a:xfrm>
                <a:prstGeom prst="rect">
                  <a:avLst/>
                </a:prstGeom>
              </p:spPr>
            </p:pic>
            <p:sp>
              <p:nvSpPr>
                <p:cNvPr id="1041" name="Trapecio 1040">
                  <a:extLst>
                    <a:ext uri="{FF2B5EF4-FFF2-40B4-BE49-F238E27FC236}">
                      <a16:creationId xmlns:a16="http://schemas.microsoft.com/office/drawing/2014/main" id="{36F6C089-1D38-669B-ED82-2CB55054813A}"/>
                    </a:ext>
                  </a:extLst>
                </p:cNvPr>
                <p:cNvSpPr/>
                <p:nvPr/>
              </p:nvSpPr>
              <p:spPr>
                <a:xfrm rot="18441939">
                  <a:off x="2833691" y="4225640"/>
                  <a:ext cx="1136752" cy="470587"/>
                </a:xfrm>
                <a:prstGeom prst="trapezoid">
                  <a:avLst>
                    <a:gd name="adj" fmla="val 123529"/>
                  </a:avLst>
                </a:prstGeom>
                <a:gradFill flip="none" rotWithShape="1">
                  <a:gsLst>
                    <a:gs pos="0">
                      <a:srgbClr val="548C2E"/>
                    </a:gs>
                    <a:gs pos="62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pic>
              <p:nvPicPr>
                <p:cNvPr id="1040" name="Gráfico 1039" descr="Satellite contorno">
                  <a:extLst>
                    <a:ext uri="{FF2B5EF4-FFF2-40B4-BE49-F238E27FC236}">
                      <a16:creationId xmlns:a16="http://schemas.microsoft.com/office/drawing/2014/main" id="{500885EE-1390-D399-7152-B3FC48518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77303" y="357494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2" name="Flecha arriba y abajo 41">
                <a:extLst>
                  <a:ext uri="{FF2B5EF4-FFF2-40B4-BE49-F238E27FC236}">
                    <a16:creationId xmlns:a16="http://schemas.microsoft.com/office/drawing/2014/main" id="{1909E67C-EB00-2213-BA92-29F3B0E85BC1}"/>
                  </a:ext>
                </a:extLst>
              </p:cNvPr>
              <p:cNvSpPr/>
              <p:nvPr/>
            </p:nvSpPr>
            <p:spPr>
              <a:xfrm rot="17895638" flipH="1">
                <a:off x="7009467" y="1983430"/>
                <a:ext cx="252000" cy="1620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Flecha arriba y abajo 50">
                <a:extLst>
                  <a:ext uri="{FF2B5EF4-FFF2-40B4-BE49-F238E27FC236}">
                    <a16:creationId xmlns:a16="http://schemas.microsoft.com/office/drawing/2014/main" id="{079FF8F3-C9CC-ABA8-1A43-9E4D6D84C902}"/>
                  </a:ext>
                </a:extLst>
              </p:cNvPr>
              <p:cNvSpPr/>
              <p:nvPr/>
            </p:nvSpPr>
            <p:spPr>
              <a:xfrm rot="19944334" flipH="1">
                <a:off x="5354573" y="2397974"/>
                <a:ext cx="252000" cy="792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Flecha abajo 52">
                <a:extLst>
                  <a:ext uri="{FF2B5EF4-FFF2-40B4-BE49-F238E27FC236}">
                    <a16:creationId xmlns:a16="http://schemas.microsoft.com/office/drawing/2014/main" id="{D8E15BA6-4D23-C4B0-3084-72FECA209CAB}"/>
                  </a:ext>
                </a:extLst>
              </p:cNvPr>
              <p:cNvSpPr/>
              <p:nvPr/>
            </p:nvSpPr>
            <p:spPr>
              <a:xfrm rot="12492993">
                <a:off x="4419540" y="2397171"/>
                <a:ext cx="252000" cy="792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lecha abajo 53">
                <a:extLst>
                  <a:ext uri="{FF2B5EF4-FFF2-40B4-BE49-F238E27FC236}">
                    <a16:creationId xmlns:a16="http://schemas.microsoft.com/office/drawing/2014/main" id="{6E291A14-D5B4-7FA8-6FE6-77453AF5692C}"/>
                  </a:ext>
                </a:extLst>
              </p:cNvPr>
              <p:cNvSpPr/>
              <p:nvPr/>
            </p:nvSpPr>
            <p:spPr>
              <a:xfrm rot="14473039">
                <a:off x="2986658" y="1990944"/>
                <a:ext cx="255600" cy="1620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DCB67DF-C044-DAF8-1B93-A8B5329F8D20}"/>
                </a:ext>
              </a:extLst>
            </p:cNvPr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Dónde?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139FB92-D4F1-2039-4DA4-BC0104F8DD31}"/>
                </a:ext>
              </a:extLst>
            </p:cNvPr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Cuándo?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FDAB12B-F4FA-B26F-7A8A-9A797C2A7248}"/>
                </a:ext>
              </a:extLst>
            </p:cNvPr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Cuánto?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7BA5CE3-4C83-2F1F-9C7F-64B5DC2E6F3D}"/>
                </a:ext>
              </a:extLst>
            </p:cNvPr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FB775F6-ABAB-A10D-B223-F7A7D5066105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269F548F-A098-BB7A-4E25-F3AC8A84A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BF8E17EF-FC94-F7D5-56DA-7D82B2FABEBA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A4375A6-C77D-26BC-207B-86E7EA0A7749}"/>
                </a:ext>
              </a:extLst>
            </p:cNvPr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4E702D4E-77EF-9670-BCD3-42F9897374B2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111788B2-FDD8-261E-F251-12EBAB831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336EA6FF-1D67-26F4-BA1E-A9124F0E087F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D3F6395B-033A-64C7-E400-7E499BA6A584}"/>
                </a:ext>
              </a:extLst>
            </p:cNvPr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B034F6E4-D9AC-0211-11AF-94F3928FD999}"/>
                  </a:ext>
                </a:extLst>
              </p:cNvPr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0383B6E2-971A-1515-4ADC-EE1B1DC2A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90F416F0-621A-A585-72DD-D66A3F6033BD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A037786F-DF4A-4CB8-6545-B12F9A5CBE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82263" y="4974820"/>
            <a:ext cx="5056259" cy="14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7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616305" y="-1701079"/>
            <a:ext cx="1076960" cy="4442899"/>
            <a:chOff x="383" y="1319"/>
            <a:chExt cx="1696" cy="9141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06" y="4908"/>
              <a:ext cx="887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QUÉ HACE POR NOSOTROS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>
            <a:extLst>
              <a:ext uri="{FF2B5EF4-FFF2-40B4-BE49-F238E27FC236}">
                <a16:creationId xmlns:a16="http://schemas.microsoft.com/office/drawing/2014/main" id="{23EFD3BC-160B-255D-70CC-B13820B76F25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134368" y="975377"/>
            <a:ext cx="428194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Selección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Fecha de siembra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Ficha técnica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Características del suelo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Crear plan de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Análisis de la fase del cultivo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Necesidads hídricas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Condiciones agroclimáticas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Realizar el riego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Monitoreo y control constante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3360265" y="614788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F6A0D4EC-95AE-2EBE-85AE-785B1D890D8C}"/>
              </a:ext>
            </a:extLst>
          </p:cNvPr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40F8A73F-6BF3-FE4F-07A3-02757FBAF2BE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F630280B-D798-0D12-9278-B7065A9CA8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F9464B47-025E-ADD2-22D0-0B73093BA9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38E62A7B-CAD0-D418-CAE9-2F8BE291E3AD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839E2722-0760-AC60-3519-27F65B95B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CDC880BC-7530-0F30-1FDD-8936AA3E2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952A7B02-F1A1-AFDB-07D0-DC12A6C81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D231A6B1-34B0-8CED-D781-E4E05D816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E84D8D01-DF9D-2573-548F-EB810B9F43B7}"/>
              </a:ext>
            </a:extLst>
          </p:cNvPr>
          <p:cNvGrpSpPr/>
          <p:nvPr/>
        </p:nvGrpSpPr>
        <p:grpSpPr>
          <a:xfrm>
            <a:off x="265952" y="1701926"/>
            <a:ext cx="4337828" cy="4324059"/>
            <a:chOff x="1268102" y="490595"/>
            <a:chExt cx="7670287" cy="764594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93166D49-7C00-DB42-5927-C03B33A71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6" name="Trapecio 5">
              <a:extLst>
                <a:ext uri="{FF2B5EF4-FFF2-40B4-BE49-F238E27FC236}">
                  <a16:creationId xmlns:a16="http://schemas.microsoft.com/office/drawing/2014/main" id="{9BF8FD23-3291-53F4-6EDA-76E9912B1E6D}"/>
                </a:ext>
              </a:extLst>
            </p:cNvPr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" name="Gráfico 9" descr="Satellite contorno">
              <a:extLst>
                <a:ext uri="{FF2B5EF4-FFF2-40B4-BE49-F238E27FC236}">
                  <a16:creationId xmlns:a16="http://schemas.microsoft.com/office/drawing/2014/main" id="{971BE9F5-2A58-55C4-69D5-2E441BB0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pic>
        <p:nvPicPr>
          <p:cNvPr id="41" name="Imagen 40">
            <a:extLst>
              <a:ext uri="{FF2B5EF4-FFF2-40B4-BE49-F238E27FC236}">
                <a16:creationId xmlns:a16="http://schemas.microsoft.com/office/drawing/2014/main" id="{7F3B908A-0875-7C40-424E-295C8D9CB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41ED5E-5642-6869-5E8B-1595B342A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33E52A7-A0E8-D965-9052-C950D5CB4797}"/>
              </a:ext>
            </a:extLst>
          </p:cNvPr>
          <p:cNvGrpSpPr/>
          <p:nvPr/>
        </p:nvGrpSpPr>
        <p:grpSpPr>
          <a:xfrm>
            <a:off x="6650002" y="3216995"/>
            <a:ext cx="4260597" cy="3106342"/>
            <a:chOff x="4643943" y="3265877"/>
            <a:chExt cx="4260597" cy="3106342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28C8C45-6DC6-4430-4416-0555FC52D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898" t="10170" r="22629" b="10105"/>
            <a:stretch/>
          </p:blipFill>
          <p:spPr>
            <a:xfrm>
              <a:off x="4643943" y="3265877"/>
              <a:ext cx="1819248" cy="3106342"/>
            </a:xfrm>
            <a:prstGeom prst="rect">
              <a:avLst/>
            </a:prstGeom>
            <a:effectLst>
              <a:glow rad="50800">
                <a:schemeClr val="bg1">
                  <a:alpha val="87000"/>
                </a:schemeClr>
              </a:glow>
            </a:effectLst>
          </p:spPr>
        </p:pic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8B55057-DF37-7E9D-5998-02ECCCE16CFA}"/>
                </a:ext>
              </a:extLst>
            </p:cNvPr>
            <p:cNvCxnSpPr>
              <a:cxnSpLocks/>
            </p:cNvCxnSpPr>
            <p:nvPr/>
          </p:nvCxnSpPr>
          <p:spPr>
            <a:xfrm>
              <a:off x="6289168" y="5813886"/>
              <a:ext cx="2304000" cy="0"/>
            </a:xfrm>
            <a:prstGeom prst="line">
              <a:avLst/>
            </a:prstGeom>
            <a:ln w="38100"/>
            <a:effectLst>
              <a:glow rad="76200">
                <a:schemeClr val="bg1"/>
              </a:glo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0B65EEB4-AD45-AF54-3D4B-9297A091DFC8}"/>
                </a:ext>
              </a:extLst>
            </p:cNvPr>
            <p:cNvCxnSpPr>
              <a:cxnSpLocks/>
            </p:cNvCxnSpPr>
            <p:nvPr/>
          </p:nvCxnSpPr>
          <p:spPr>
            <a:xfrm>
              <a:off x="6505850" y="5241780"/>
              <a:ext cx="0" cy="475713"/>
            </a:xfrm>
            <a:prstGeom prst="line">
              <a:avLst/>
            </a:prstGeom>
            <a:ln w="38100">
              <a:headEnd type="arrow" w="med" len="med"/>
              <a:tailEnd type="arrow" w="med" len="med"/>
            </a:ln>
            <a:effectLst>
              <a:glow rad="76200">
                <a:schemeClr val="bg1"/>
              </a:glo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A14BFA2-4912-1AD4-57AA-1DDE332FE357}"/>
                </a:ext>
              </a:extLst>
            </p:cNvPr>
            <p:cNvSpPr txBox="1"/>
            <p:nvPr/>
          </p:nvSpPr>
          <p:spPr>
            <a:xfrm>
              <a:off x="6663847" y="5423849"/>
              <a:ext cx="2240693" cy="784830"/>
            </a:xfrm>
            <a:prstGeom prst="rect">
              <a:avLst/>
            </a:prstGeom>
            <a:noFill/>
            <a:effectLst>
              <a:glow rad="127000">
                <a:srgbClr val="FFFF00"/>
              </a:glow>
            </a:effectLst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Profundidad efectiva</a:t>
              </a:r>
            </a:p>
            <a:p>
              <a:pPr>
                <a:spcAft>
                  <a:spcPts val="600"/>
                </a:spcAft>
              </a:pPr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90% consumo</a:t>
              </a: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9AFAC0E9-2F1B-FF82-F81C-8F2F059484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426"/>
          <a:stretch/>
        </p:blipFill>
        <p:spPr>
          <a:xfrm rot="1782597">
            <a:off x="11051659" y="2880929"/>
            <a:ext cx="905735" cy="3511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/>
              <p:nvPr/>
            </p:nvSpPr>
            <p:spPr>
              <a:xfrm rot="1365517">
                <a:off x="7755747" y="1266361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65517">
                <a:off x="7755747" y="1266361"/>
                <a:ext cx="4176008" cy="731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/>
              <p:nvPr/>
            </p:nvSpPr>
            <p:spPr>
              <a:xfrm rot="20483555">
                <a:off x="9344383" y="2766391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3555">
                <a:off x="9344383" y="2766391"/>
                <a:ext cx="1814840" cy="846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oogle Shape;123;p6">
            <a:extLst>
              <a:ext uri="{FF2B5EF4-FFF2-40B4-BE49-F238E27FC236}">
                <a16:creationId xmlns:a16="http://schemas.microsoft.com/office/drawing/2014/main" id="{A1703091-D5C7-20CB-829C-3920328EA503}"/>
              </a:ext>
            </a:extLst>
          </p:cNvPr>
          <p:cNvGrpSpPr/>
          <p:nvPr/>
        </p:nvGrpSpPr>
        <p:grpSpPr>
          <a:xfrm rot="5400000">
            <a:off x="1443274" y="-1528047"/>
            <a:ext cx="1076960" cy="4096838"/>
            <a:chOff x="383" y="2031"/>
            <a:chExt cx="1696" cy="8429"/>
          </a:xfrm>
        </p:grpSpPr>
        <p:sp>
          <p:nvSpPr>
            <p:cNvPr id="15" name="Google Shape;124;p6">
              <a:extLst>
                <a:ext uri="{FF2B5EF4-FFF2-40B4-BE49-F238E27FC236}">
                  <a16:creationId xmlns:a16="http://schemas.microsoft.com/office/drawing/2014/main" id="{7CEC7EB0-9D82-3C87-21B5-DC2915A2312A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CÓMO FUNCIONA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9" name="Google Shape;125;p6">
              <a:extLst>
                <a:ext uri="{FF2B5EF4-FFF2-40B4-BE49-F238E27FC236}">
                  <a16:creationId xmlns:a16="http://schemas.microsoft.com/office/drawing/2014/main" id="{38EA8E64-1AE0-A95D-1596-33891E3E36C3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74633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3573309" y="-3513924"/>
            <a:ext cx="1076960" cy="8067298"/>
            <a:chOff x="382" y="704"/>
            <a:chExt cx="1696" cy="9528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515" y="4601"/>
              <a:ext cx="9489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 LOS PRODUCTORES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224055" y="1219612"/>
            <a:ext cx="6663574" cy="5373026"/>
            <a:chOff x="1026941" y="1257939"/>
            <a:chExt cx="6518654" cy="5256172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478161" cy="5256172"/>
              <a:chOff x="1067434" y="1314211"/>
              <a:chExt cx="6478161" cy="5256172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743244" y="2490709"/>
                <a:ext cx="5802351" cy="4079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25395" algn="l"/>
                  </a:tabLst>
                </a:pPr>
                <a:endParaRPr lang="es-MX" sz="10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7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18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3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4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6" cstate="screen"/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3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0D9940FD-5968-1B6B-2D03-411C33E1A31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0000"/>
          <a:stretch/>
        </p:blipFill>
        <p:spPr>
          <a:xfrm>
            <a:off x="8145438" y="781115"/>
            <a:ext cx="3161807" cy="26478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991B93-5D1D-C53B-99FA-0C32E8F9AC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000"/>
          <a:stretch/>
        </p:blipFill>
        <p:spPr>
          <a:xfrm>
            <a:off x="8145438" y="3776358"/>
            <a:ext cx="3161807" cy="26478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propuesta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2057398" y="846825"/>
            <a:ext cx="7449606" cy="5656472"/>
            <a:chOff x="3814764" y="944316"/>
            <a:chExt cx="7449606" cy="5656472"/>
          </a:xfrm>
        </p:grpSpPr>
        <p:grpSp>
          <p:nvGrpSpPr>
            <p:cNvPr id="7" name="Grupo 6"/>
            <p:cNvGrpSpPr/>
            <p:nvPr/>
          </p:nvGrpSpPr>
          <p:grpSpPr>
            <a:xfrm>
              <a:off x="3814764" y="944316"/>
              <a:ext cx="7407460" cy="5329813"/>
              <a:chOff x="3930324" y="583635"/>
              <a:chExt cx="7407460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3930324" y="1987064"/>
                <a:ext cx="2496334" cy="2746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Dónde?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Cuándo?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/>
                  </a:rPr>
                  <a:t>Cuánto?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2" name="CuadroTexto 1"/>
            <p:cNvSpPr txBox="1"/>
            <p:nvPr/>
          </p:nvSpPr>
          <p:spPr>
            <a:xfrm>
              <a:off x="9963949" y="1645585"/>
              <a:ext cx="1300421" cy="4955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SUELO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SISTEMA DE RIEGO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CLIMA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PRODUCTORES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7939622" cy="5057076"/>
            <a:chOff x="1062194" y="1404926"/>
            <a:chExt cx="7939622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6240870" cy="5057076"/>
              <a:chOff x="677092" y="1093181"/>
              <a:chExt cx="6240870" cy="5057076"/>
            </a:xfrm>
          </p:grpSpPr>
          <p:graphicFrame>
            <p:nvGraphicFramePr>
              <p:cNvPr id="7" name="Gráfico 6"/>
              <p:cNvGraphicFramePr/>
              <p:nvPr/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259739" y="5272556"/>
                <a:ext cx="2658223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Pequeños y medianos productores</a:t>
                </a:r>
                <a:endParaRPr lang="es-MX" sz="2000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Grandes productores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625220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ALTA DEMANDA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ALTOS REQUERIMIENTOS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Modelo</a:t>
              </a: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 de </a:t>
              </a:r>
              <a:r>
                <a:rPr lang="en-US" sz="3600" b="1" i="1" dirty="0" err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negocio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MERCADO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77083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11269</TotalTime>
  <Words>1894</Words>
  <Application>Microsoft Macintosh PowerPoint</Application>
  <PresentationFormat>Panorámica</PresentationFormat>
  <Paragraphs>196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Agency FB</vt:lpstr>
      <vt:lpstr>Cambria Math</vt:lpstr>
      <vt:lpstr>Calibri</vt:lpstr>
      <vt:lpstr>Wingdings</vt:lpstr>
      <vt:lpstr>Segoe UI</vt:lpstr>
      <vt:lpstr>Mistral</vt:lpstr>
      <vt:lpstr>Quattrocento Sans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215</cp:revision>
  <dcterms:created xsi:type="dcterms:W3CDTF">2019-10-25T01:32:00Z</dcterms:created>
  <dcterms:modified xsi:type="dcterms:W3CDTF">2024-09-07T17:13:11Z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